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78" r:id="rId4"/>
    <p:sldId id="279" r:id="rId5"/>
    <p:sldId id="280" r:id="rId6"/>
    <p:sldId id="289" r:id="rId7"/>
    <p:sldId id="287" r:id="rId8"/>
    <p:sldId id="282" r:id="rId9"/>
    <p:sldId id="292" r:id="rId10"/>
    <p:sldId id="290" r:id="rId11"/>
    <p:sldId id="283" r:id="rId12"/>
    <p:sldId id="284" r:id="rId13"/>
    <p:sldId id="285" r:id="rId14"/>
    <p:sldId id="28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7F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7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4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27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5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1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6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56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1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8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13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4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36F717D-0403-4F3D-9DBB-835ECDA0A568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67A84CA-9616-41C3-9709-BECA2084B8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821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DF666-C157-4E3E-A6B8-8320DFC4E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anrope" pitchFamily="2" charset="0"/>
              </a:rPr>
              <a:t>Introduction to Altronic labs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AB61B-E364-4ACC-B411-B3BA91DC7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  <a:latin typeface="Manrope" pitchFamily="2" charset="0"/>
              </a:rPr>
              <a:t>TIME TO change the rules again…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B132D-51BA-49F5-BC70-2E8BBD94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5583847"/>
            <a:ext cx="6999824" cy="8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2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latin typeface="Manrope" pitchFamily="2" charset="0"/>
              </a:rPr>
              <a:t>SPRINT #1 – “PATHFINDER”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Manrope" pitchFamily="2" charset="0"/>
              </a:rPr>
              <a:t>MARCH 26-31, 2023 – Newark, Ohio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3200" b="1" i="1" dirty="0">
              <a:solidFill>
                <a:schemeClr val="tx1"/>
              </a:solidFill>
              <a:latin typeface="Manrope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76F0DED-3760-22B6-DF25-D11BC0770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5926070"/>
            <a:ext cx="3272280" cy="8180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D1B8E4-FB4A-DA14-C577-F48E117E5CFA}"/>
              </a:ext>
            </a:extLst>
          </p:cNvPr>
          <p:cNvSpPr/>
          <p:nvPr/>
        </p:nvSpPr>
        <p:spPr>
          <a:xfrm>
            <a:off x="358074" y="1814732"/>
            <a:ext cx="5351489" cy="4311461"/>
          </a:xfrm>
          <a:prstGeom prst="rect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EMBEDDED HARDWARE PLATFORM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CC736F-814A-0170-DD8C-4B5AA92E87EC}"/>
              </a:ext>
            </a:extLst>
          </p:cNvPr>
          <p:cNvSpPr/>
          <p:nvPr/>
        </p:nvSpPr>
        <p:spPr>
          <a:xfrm>
            <a:off x="911461" y="2598862"/>
            <a:ext cx="4244714" cy="1553413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LIBRARY/API FOR WIFI/QR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QR code - Wikipedia">
            <a:extLst>
              <a:ext uri="{FF2B5EF4-FFF2-40B4-BE49-F238E27FC236}">
                <a16:creationId xmlns:a16="http://schemas.microsoft.com/office/drawing/2014/main" id="{C6DBA06F-5A9B-873D-3111-556A51D09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986" y="4186139"/>
            <a:ext cx="1906189" cy="19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48FED6-B015-0B2E-0DAE-0574148A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61" y="4486964"/>
            <a:ext cx="2201408" cy="130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 - Home | Facebook">
            <a:extLst>
              <a:ext uri="{FF2B5EF4-FFF2-40B4-BE49-F238E27FC236}">
                <a16:creationId xmlns:a16="http://schemas.microsoft.com/office/drawing/2014/main" id="{7B433A71-ECF9-C62E-EB6C-C47019D5E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90" y="3078361"/>
            <a:ext cx="1002474" cy="10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ircuitPython">
            <a:extLst>
              <a:ext uri="{FF2B5EF4-FFF2-40B4-BE49-F238E27FC236}">
                <a16:creationId xmlns:a16="http://schemas.microsoft.com/office/drawing/2014/main" id="{92C40AC9-0214-E9CD-EB56-507CD4C1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197" y="3350061"/>
            <a:ext cx="1350423" cy="59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 Programming Language - Britefish">
            <a:extLst>
              <a:ext uri="{FF2B5EF4-FFF2-40B4-BE49-F238E27FC236}">
                <a16:creationId xmlns:a16="http://schemas.microsoft.com/office/drawing/2014/main" id="{C660AB4B-7FC0-52C3-D0C8-168FA0D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41" y="3078361"/>
            <a:ext cx="1002475" cy="100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B88F8C-9B43-A8B5-34ED-97AC64145865}"/>
              </a:ext>
            </a:extLst>
          </p:cNvPr>
          <p:cNvSpPr/>
          <p:nvPr/>
        </p:nvSpPr>
        <p:spPr>
          <a:xfrm>
            <a:off x="6536025" y="1814732"/>
            <a:ext cx="5351489" cy="3091097"/>
          </a:xfrm>
          <a:prstGeom prst="rect">
            <a:avLst/>
          </a:prstGeom>
          <a:solidFill>
            <a:srgbClr val="87FACE"/>
          </a:solidFill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MOBILE APP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039AF-1D37-8078-CE21-7F5A5CA0EC79}"/>
              </a:ext>
            </a:extLst>
          </p:cNvPr>
          <p:cNvSpPr/>
          <p:nvPr/>
        </p:nvSpPr>
        <p:spPr>
          <a:xfrm>
            <a:off x="7051286" y="2542229"/>
            <a:ext cx="1142287" cy="2074738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B0AF33D-CA64-BFA7-C76E-0F9B978D57F1}"/>
              </a:ext>
            </a:extLst>
          </p:cNvPr>
          <p:cNvSpPr/>
          <p:nvPr/>
        </p:nvSpPr>
        <p:spPr>
          <a:xfrm>
            <a:off x="7051285" y="2625152"/>
            <a:ext cx="1142287" cy="1826571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743E5C4-4546-2B1F-9D70-63227A809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05" y="4112974"/>
            <a:ext cx="923846" cy="230962"/>
          </a:xfrm>
          <a:prstGeom prst="rect">
            <a:avLst/>
          </a:prstGeom>
        </p:spPr>
      </p:pic>
      <p:pic>
        <p:nvPicPr>
          <p:cNvPr id="1038" name="Picture 14" descr="Ranger Slider Sketch freebie - Download free resource for Sketch - Sketch  App Sources">
            <a:extLst>
              <a:ext uri="{FF2B5EF4-FFF2-40B4-BE49-F238E27FC236}">
                <a16:creationId xmlns:a16="http://schemas.microsoft.com/office/drawing/2014/main" id="{BFD38DFB-5FFC-5968-FA9F-04BC098EB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0" t="28147" r="30159" b="15552"/>
          <a:stretch/>
        </p:blipFill>
        <p:spPr bwMode="auto">
          <a:xfrm>
            <a:off x="7201596" y="2691570"/>
            <a:ext cx="841666" cy="88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6">
            <a:extLst>
              <a:ext uri="{FF2B5EF4-FFF2-40B4-BE49-F238E27FC236}">
                <a16:creationId xmlns:a16="http://schemas.microsoft.com/office/drawing/2014/main" id="{6A62E523-ED42-DB7B-F809-32D1CFCD34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BB14B4-BAC3-CDC7-8CA5-D35527E5DB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63" y="3680413"/>
            <a:ext cx="380538" cy="317115"/>
          </a:xfrm>
          <a:prstGeom prst="rect">
            <a:avLst/>
          </a:prstGeom>
        </p:spPr>
      </p:pic>
      <p:pic>
        <p:nvPicPr>
          <p:cNvPr id="1048" name="Picture 24" descr="NetMotion Partners: iOS (Apple) | NetMotion Software">
            <a:extLst>
              <a:ext uri="{FF2B5EF4-FFF2-40B4-BE49-F238E27FC236}">
                <a16:creationId xmlns:a16="http://schemas.microsoft.com/office/drawing/2014/main" id="{293032DF-89AB-E258-0AFC-B83D43B4C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65" y="2681127"/>
            <a:ext cx="1671931" cy="7737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50" name="Picture 26" descr="Android | The platform pushing what's possible">
            <a:extLst>
              <a:ext uri="{FF2B5EF4-FFF2-40B4-BE49-F238E27FC236}">
                <a16:creationId xmlns:a16="http://schemas.microsoft.com/office/drawing/2014/main" id="{80E7652C-DEE2-68E5-35AF-050951253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3" t="35557" r="18914" b="38449"/>
          <a:stretch/>
        </p:blipFill>
        <p:spPr bwMode="auto">
          <a:xfrm>
            <a:off x="8708679" y="3841883"/>
            <a:ext cx="2704157" cy="597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08FCBC-1EE6-F797-494E-F8CCDF98BF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2863" y="1416734"/>
            <a:ext cx="1790700" cy="63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BEB8037-DA75-2FEE-5CCF-E74D560A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61" y="1416734"/>
            <a:ext cx="1345197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15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8C721DA-A837-BFC7-8E96-E838C648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0183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latin typeface="Manrope" pitchFamily="2" charset="0"/>
              </a:rPr>
              <a:t>Hardware Fireteam - ”Bedrock”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3200" b="1" i="1" dirty="0">
              <a:solidFill>
                <a:schemeClr val="tx1"/>
              </a:solidFill>
              <a:latin typeface="Manrope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F0DED-3760-22B6-DF25-D11BC0770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1283" y="5926070"/>
            <a:ext cx="3272280" cy="81807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80D0AF-13A1-2710-7D32-8F576799C049}"/>
              </a:ext>
            </a:extLst>
          </p:cNvPr>
          <p:cNvSpPr/>
          <p:nvPr/>
        </p:nvSpPr>
        <p:spPr>
          <a:xfrm>
            <a:off x="1800666" y="2184064"/>
            <a:ext cx="3938953" cy="2391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anrope" pitchFamily="2" charset="0"/>
              </a:rPr>
              <a:t>HARDWARE PLATFORM</a:t>
            </a:r>
          </a:p>
          <a:p>
            <a:pPr algn="ctr"/>
            <a:endParaRPr lang="en-US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Manrope" pitchFamily="2" charset="0"/>
              </a:rPr>
              <a:t>WIFI/E-INK/INTERFACES</a:t>
            </a:r>
          </a:p>
          <a:p>
            <a:pPr algn="ctr"/>
            <a:endParaRPr lang="en-US" b="1" dirty="0">
              <a:solidFill>
                <a:schemeClr val="tx1"/>
              </a:solidFill>
              <a:latin typeface="Manrope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2DE32D-184F-CD95-FADB-94288551A314}"/>
              </a:ext>
            </a:extLst>
          </p:cNvPr>
          <p:cNvSpPr/>
          <p:nvPr/>
        </p:nvSpPr>
        <p:spPr>
          <a:xfrm>
            <a:off x="6655871" y="2184064"/>
            <a:ext cx="3938953" cy="23915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nrope" pitchFamily="2" charset="0"/>
              </a:rPr>
              <a:t>HARDWARE DERIVATIVE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anrope" pitchFamily="2" charset="0"/>
              </a:rPr>
              <a:t>ALTRONIC </a:t>
            </a:r>
            <a:r>
              <a:rPr lang="en-US" b="1" dirty="0" err="1">
                <a:solidFill>
                  <a:schemeClr val="bg1"/>
                </a:solidFill>
                <a:latin typeface="Manrope" pitchFamily="2" charset="0"/>
              </a:rPr>
              <a:t>SAVeS</a:t>
            </a:r>
            <a:endParaRPr lang="en-US" b="1" dirty="0">
              <a:solidFill>
                <a:schemeClr val="bg1"/>
              </a:solidFill>
              <a:latin typeface="Manrope" pitchFamily="2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anrope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anrope" pitchFamily="2" charset="0"/>
              </a:rPr>
              <a:t>MEMS IMU/ACCELEROMETER</a:t>
            </a:r>
          </a:p>
          <a:p>
            <a:pPr algn="ctr"/>
            <a:endParaRPr lang="en-US" b="1" dirty="0">
              <a:solidFill>
                <a:schemeClr val="tx1"/>
              </a:solidFill>
              <a:latin typeface="Manrope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14A694-1E10-A8FC-E1C4-D5624EADAB1C}"/>
              </a:ext>
            </a:extLst>
          </p:cNvPr>
          <p:cNvSpPr/>
          <p:nvPr/>
        </p:nvSpPr>
        <p:spPr>
          <a:xfrm>
            <a:off x="108437" y="5926070"/>
            <a:ext cx="1530924" cy="818070"/>
          </a:xfrm>
          <a:prstGeom prst="roundRect">
            <a:avLst>
              <a:gd name="adj" fmla="val 4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Manrope" pitchFamily="2" charset="0"/>
              </a:rPr>
              <a:t>Open-Source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Manrope" pitchFamily="2" charset="0"/>
              </a:rPr>
              <a:t>Component</a:t>
            </a:r>
            <a:endParaRPr lang="en-US" sz="1100" dirty="0">
              <a:solidFill>
                <a:schemeClr val="tx1"/>
              </a:solidFill>
              <a:latin typeface="Manrope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CAE096B-68FE-BB97-A6E5-58459DA8466F}"/>
              </a:ext>
            </a:extLst>
          </p:cNvPr>
          <p:cNvSpPr/>
          <p:nvPr/>
        </p:nvSpPr>
        <p:spPr>
          <a:xfrm>
            <a:off x="1849794" y="5941565"/>
            <a:ext cx="1530924" cy="818070"/>
          </a:xfrm>
          <a:prstGeom prst="roundRect">
            <a:avLst>
              <a:gd name="adj" fmla="val 431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Manrope" pitchFamily="2" charset="0"/>
              </a:rPr>
              <a:t>Proprietary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Manrope" pitchFamily="2" charset="0"/>
              </a:rPr>
              <a:t>Component</a:t>
            </a:r>
            <a:endParaRPr lang="en-US" sz="1100" dirty="0">
              <a:solidFill>
                <a:schemeClr val="bg1"/>
              </a:solidFill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4EB5B02-EA3F-FDDE-17A6-D4AA75B7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3658"/>
            <a:ext cx="12215074" cy="81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39034"/>
            <a:ext cx="12192000" cy="685800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latin typeface="Manrope" pitchFamily="2" charset="0"/>
              </a:rPr>
              <a:t>Embedded Fireteam - ”Iris”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3200" b="1" i="1" dirty="0">
              <a:solidFill>
                <a:schemeClr val="tx1"/>
              </a:solidFill>
              <a:latin typeface="Manrop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F0DED-3760-22B6-DF25-D11BC0770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1283" y="5926070"/>
            <a:ext cx="3272280" cy="81807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80D0AF-13A1-2710-7D32-8F576799C049}"/>
              </a:ext>
            </a:extLst>
          </p:cNvPr>
          <p:cNvSpPr/>
          <p:nvPr/>
        </p:nvSpPr>
        <p:spPr>
          <a:xfrm>
            <a:off x="1800666" y="2184064"/>
            <a:ext cx="3938953" cy="2391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anrope" pitchFamily="2" charset="0"/>
              </a:rPr>
              <a:t>EMBEDDED PLATFORM</a:t>
            </a:r>
          </a:p>
          <a:p>
            <a:pPr algn="ctr"/>
            <a:endParaRPr lang="en-US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Manrope" pitchFamily="2" charset="0"/>
              </a:rPr>
              <a:t>BSP / API FOR WIFI</a:t>
            </a:r>
          </a:p>
          <a:p>
            <a:pPr algn="ctr"/>
            <a:endParaRPr lang="en-US" b="1" dirty="0">
              <a:solidFill>
                <a:schemeClr val="tx1"/>
              </a:solidFill>
              <a:latin typeface="Manrope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2DE32D-184F-CD95-FADB-94288551A314}"/>
              </a:ext>
            </a:extLst>
          </p:cNvPr>
          <p:cNvSpPr/>
          <p:nvPr/>
        </p:nvSpPr>
        <p:spPr>
          <a:xfrm>
            <a:off x="6655871" y="2184064"/>
            <a:ext cx="3938953" cy="23915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nrope" pitchFamily="2" charset="0"/>
              </a:rPr>
              <a:t>EMBEDDED DERIVATIVE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anrope" pitchFamily="2" charset="0"/>
              </a:rPr>
              <a:t>ALTRONIC </a:t>
            </a:r>
            <a:r>
              <a:rPr lang="en-US" b="1" dirty="0" err="1">
                <a:solidFill>
                  <a:schemeClr val="bg1"/>
                </a:solidFill>
                <a:latin typeface="Manrope" pitchFamily="2" charset="0"/>
              </a:rPr>
              <a:t>SAVeS</a:t>
            </a:r>
            <a:endParaRPr lang="en-US" b="1" dirty="0">
              <a:solidFill>
                <a:schemeClr val="bg1"/>
              </a:solidFill>
              <a:latin typeface="Manrope" pitchFamily="2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anrope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anrope" pitchFamily="2" charset="0"/>
              </a:rPr>
              <a:t>VIBRATION ANALYSIS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14A694-1E10-A8FC-E1C4-D5624EADAB1C}"/>
              </a:ext>
            </a:extLst>
          </p:cNvPr>
          <p:cNvSpPr/>
          <p:nvPr/>
        </p:nvSpPr>
        <p:spPr>
          <a:xfrm>
            <a:off x="108437" y="5926070"/>
            <a:ext cx="1530924" cy="818070"/>
          </a:xfrm>
          <a:prstGeom prst="roundRect">
            <a:avLst>
              <a:gd name="adj" fmla="val 4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Manrope" pitchFamily="2" charset="0"/>
              </a:rPr>
              <a:t>Open-Source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Manrope" pitchFamily="2" charset="0"/>
              </a:rPr>
              <a:t>Component</a:t>
            </a:r>
            <a:endParaRPr lang="en-US" sz="1100" dirty="0">
              <a:solidFill>
                <a:schemeClr val="tx1"/>
              </a:solidFill>
              <a:latin typeface="Manrope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CAE096B-68FE-BB97-A6E5-58459DA8466F}"/>
              </a:ext>
            </a:extLst>
          </p:cNvPr>
          <p:cNvSpPr/>
          <p:nvPr/>
        </p:nvSpPr>
        <p:spPr>
          <a:xfrm>
            <a:off x="1849794" y="5941565"/>
            <a:ext cx="1530924" cy="818070"/>
          </a:xfrm>
          <a:prstGeom prst="roundRect">
            <a:avLst>
              <a:gd name="adj" fmla="val 431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Manrope" pitchFamily="2" charset="0"/>
              </a:rPr>
              <a:t>Proprietary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Manrope" pitchFamily="2" charset="0"/>
              </a:rPr>
              <a:t>Component</a:t>
            </a:r>
            <a:endParaRPr lang="en-US" sz="1100" dirty="0">
              <a:solidFill>
                <a:schemeClr val="bg1"/>
              </a:solidFill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90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niper in the desert - stock photo 1744177 | Crushpixel">
            <a:extLst>
              <a:ext uri="{FF2B5EF4-FFF2-40B4-BE49-F238E27FC236}">
                <a16:creationId xmlns:a16="http://schemas.microsoft.com/office/drawing/2014/main" id="{6F2BC9A0-7B80-8DA6-FF6F-12F32FA7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286" y="-1277257"/>
            <a:ext cx="12453257" cy="830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latin typeface="Manrope" pitchFamily="2" charset="0"/>
              </a:rPr>
              <a:t>Mobile App Fireteam - ”Overwatch”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3200" b="1" i="1" dirty="0">
              <a:solidFill>
                <a:schemeClr val="tx1"/>
              </a:solidFill>
              <a:latin typeface="Manrope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F0DED-3760-22B6-DF25-D11BC0770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1283" y="5926070"/>
            <a:ext cx="3272280" cy="81807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80D0AF-13A1-2710-7D32-8F576799C049}"/>
              </a:ext>
            </a:extLst>
          </p:cNvPr>
          <p:cNvSpPr/>
          <p:nvPr/>
        </p:nvSpPr>
        <p:spPr>
          <a:xfrm>
            <a:off x="1800666" y="2184064"/>
            <a:ext cx="3938953" cy="2391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anrope" pitchFamily="2" charset="0"/>
              </a:rPr>
              <a:t>iOS/ANDROID APP</a:t>
            </a:r>
          </a:p>
          <a:p>
            <a:pPr algn="ctr"/>
            <a:endParaRPr lang="en-US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Manrope" pitchFamily="2" charset="0"/>
              </a:rPr>
              <a:t>CONNECT TO EMBEDDED “UNSIGNED” DEVICES</a:t>
            </a:r>
          </a:p>
          <a:p>
            <a:pPr algn="ctr"/>
            <a:endParaRPr lang="en-US" b="1" dirty="0">
              <a:solidFill>
                <a:schemeClr val="tx1"/>
              </a:solidFill>
              <a:latin typeface="Manrope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2DE32D-184F-CD95-FADB-94288551A314}"/>
              </a:ext>
            </a:extLst>
          </p:cNvPr>
          <p:cNvSpPr/>
          <p:nvPr/>
        </p:nvSpPr>
        <p:spPr>
          <a:xfrm>
            <a:off x="6655871" y="2184064"/>
            <a:ext cx="3938953" cy="23915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nrope" pitchFamily="2" charset="0"/>
              </a:rPr>
              <a:t>iOS/ANDROID APP</a:t>
            </a:r>
          </a:p>
          <a:p>
            <a:pPr algn="ctr"/>
            <a:endParaRPr lang="en-US" b="1" dirty="0">
              <a:solidFill>
                <a:schemeClr val="bg1"/>
              </a:solidFill>
              <a:latin typeface="Manrope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anrope" pitchFamily="2" charset="0"/>
              </a:rPr>
              <a:t>CONNECT TO SIGNED DEVICES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14A694-1E10-A8FC-E1C4-D5624EADAB1C}"/>
              </a:ext>
            </a:extLst>
          </p:cNvPr>
          <p:cNvSpPr/>
          <p:nvPr/>
        </p:nvSpPr>
        <p:spPr>
          <a:xfrm>
            <a:off x="108437" y="5926070"/>
            <a:ext cx="1530924" cy="818070"/>
          </a:xfrm>
          <a:prstGeom prst="roundRect">
            <a:avLst>
              <a:gd name="adj" fmla="val 4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Manrope" pitchFamily="2" charset="0"/>
              </a:rPr>
              <a:t>Open-Source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Manrope" pitchFamily="2" charset="0"/>
              </a:rPr>
              <a:t>Component</a:t>
            </a:r>
            <a:endParaRPr lang="en-US" sz="1100" dirty="0">
              <a:solidFill>
                <a:schemeClr val="tx1"/>
              </a:solidFill>
              <a:latin typeface="Manrope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CAE096B-68FE-BB97-A6E5-58459DA8466F}"/>
              </a:ext>
            </a:extLst>
          </p:cNvPr>
          <p:cNvSpPr/>
          <p:nvPr/>
        </p:nvSpPr>
        <p:spPr>
          <a:xfrm>
            <a:off x="1849794" y="5941565"/>
            <a:ext cx="1530924" cy="818070"/>
          </a:xfrm>
          <a:prstGeom prst="roundRect">
            <a:avLst>
              <a:gd name="adj" fmla="val 431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Manrope" pitchFamily="2" charset="0"/>
              </a:rPr>
              <a:t>Proprietary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Manrope" pitchFamily="2" charset="0"/>
              </a:rPr>
              <a:t>Component</a:t>
            </a:r>
            <a:endParaRPr lang="en-US" sz="1100" dirty="0">
              <a:solidFill>
                <a:schemeClr val="bg1"/>
              </a:solidFill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74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76F0DED-3760-22B6-DF25-D11BC0770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" y="2041134"/>
            <a:ext cx="11102928" cy="27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20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F492A9-9D4E-8F2C-4FA9-59B979CB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9" y="468351"/>
            <a:ext cx="11911179" cy="59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7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76F0DED-3760-22B6-DF25-D11BC0770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" y="2041134"/>
            <a:ext cx="11102928" cy="27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874AF6-238B-3C03-9F50-41AD0D4432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803B6-2474-2159-7C82-FD8C70F44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57800"/>
            <a:ext cx="7772400" cy="57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718A979-94A2-51A6-A49A-F0DB424D9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94" y="1086607"/>
            <a:ext cx="4684786" cy="4684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3200" b="1" i="1" dirty="0">
              <a:solidFill>
                <a:schemeClr val="tx1"/>
              </a:solidFill>
              <a:latin typeface="Manrope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9A08E-B82F-3551-B9FD-ABB51069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4913"/>
            <a:ext cx="12207377" cy="68729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44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latin typeface="Manrope" pitchFamily="2" charset="0"/>
              </a:rPr>
              <a:t>SPRINT #1 – “PATHFINDER”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Manrope" pitchFamily="2" charset="0"/>
              </a:rPr>
              <a:t>MARCH 26-31, 2023 – Newark, Ohio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3200" b="1" i="1" dirty="0">
              <a:solidFill>
                <a:schemeClr val="tx1"/>
              </a:solidFill>
              <a:latin typeface="Manrope" pitchFamily="2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718A979-94A2-51A6-A49A-F0DB424D9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07" y="1401401"/>
            <a:ext cx="4684786" cy="4684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76F0DED-3760-22B6-DF25-D11BC0770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5926070"/>
            <a:ext cx="3272280" cy="81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8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latin typeface="Manrope" pitchFamily="2" charset="0"/>
              </a:rPr>
              <a:t>SPRINT #1 – “PATHFINDER”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Manrope" pitchFamily="2" charset="0"/>
              </a:rPr>
              <a:t>MARCH 26-31, 2023 – Newark, Ohio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3200" b="1" i="1" dirty="0">
              <a:solidFill>
                <a:schemeClr val="tx1"/>
              </a:solidFill>
              <a:latin typeface="Manrope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76F0DED-3760-22B6-DF25-D11BC0770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5926070"/>
            <a:ext cx="3272280" cy="818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0185-4C05-0FAF-90D6-D03166158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2" y="2184064"/>
            <a:ext cx="6472701" cy="44701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92D71-12D5-324E-0CBF-6B1B449C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573" y="1656881"/>
            <a:ext cx="5488645" cy="388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71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latin typeface="Manrope" pitchFamily="2" charset="0"/>
              </a:rPr>
              <a:t>SPRINT #1 – “PATHFINDER”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Manrope" pitchFamily="2" charset="0"/>
              </a:rPr>
              <a:t>MARCH 26-31, 2023 – Newark, Ohio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3200" b="1" i="1" dirty="0">
              <a:solidFill>
                <a:schemeClr val="tx1"/>
              </a:solidFill>
              <a:latin typeface="Manrope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76F0DED-3760-22B6-DF25-D11BC0770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5926070"/>
            <a:ext cx="3272280" cy="81807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10E7E3-E38D-F9C3-4B26-DE3B2BF73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30787"/>
              </p:ext>
            </p:extLst>
          </p:nvPr>
        </p:nvGraphicFramePr>
        <p:xfrm>
          <a:off x="1734303" y="1514698"/>
          <a:ext cx="8723394" cy="3524248"/>
        </p:xfrm>
        <a:graphic>
          <a:graphicData uri="http://schemas.openxmlformats.org/drawingml/2006/table">
            <a:tbl>
              <a:tblPr/>
              <a:tblGrid>
                <a:gridCol w="1453899">
                  <a:extLst>
                    <a:ext uri="{9D8B030D-6E8A-4147-A177-3AD203B41FA5}">
                      <a16:colId xmlns:a16="http://schemas.microsoft.com/office/drawing/2014/main" val="610402859"/>
                    </a:ext>
                  </a:extLst>
                </a:gridCol>
                <a:gridCol w="1453899">
                  <a:extLst>
                    <a:ext uri="{9D8B030D-6E8A-4147-A177-3AD203B41FA5}">
                      <a16:colId xmlns:a16="http://schemas.microsoft.com/office/drawing/2014/main" val="846890028"/>
                    </a:ext>
                  </a:extLst>
                </a:gridCol>
                <a:gridCol w="1453899">
                  <a:extLst>
                    <a:ext uri="{9D8B030D-6E8A-4147-A177-3AD203B41FA5}">
                      <a16:colId xmlns:a16="http://schemas.microsoft.com/office/drawing/2014/main" val="77615846"/>
                    </a:ext>
                  </a:extLst>
                </a:gridCol>
                <a:gridCol w="1453899">
                  <a:extLst>
                    <a:ext uri="{9D8B030D-6E8A-4147-A177-3AD203B41FA5}">
                      <a16:colId xmlns:a16="http://schemas.microsoft.com/office/drawing/2014/main" val="3600951327"/>
                    </a:ext>
                  </a:extLst>
                </a:gridCol>
                <a:gridCol w="1453899">
                  <a:extLst>
                    <a:ext uri="{9D8B030D-6E8A-4147-A177-3AD203B41FA5}">
                      <a16:colId xmlns:a16="http://schemas.microsoft.com/office/drawing/2014/main" val="1185674390"/>
                    </a:ext>
                  </a:extLst>
                </a:gridCol>
                <a:gridCol w="1453899">
                  <a:extLst>
                    <a:ext uri="{9D8B030D-6E8A-4147-A177-3AD203B41FA5}">
                      <a16:colId xmlns:a16="http://schemas.microsoft.com/office/drawing/2014/main" val="1130476615"/>
                    </a:ext>
                  </a:extLst>
                </a:gridCol>
              </a:tblGrid>
              <a:tr h="24425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Altronic labs - Sprint 1 - "Pathfinder"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397736"/>
                  </a:ext>
                </a:extLst>
              </a:tr>
              <a:tr h="186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54206"/>
                  </a:ext>
                </a:extLst>
              </a:tr>
              <a:tr h="186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3/26/23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3/27/23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3/28/23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3/29/23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3/30/23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3/31/23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318461"/>
                  </a:ext>
                </a:extLst>
              </a:tr>
              <a:tr h="581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Breakfast (on-site)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Breakfast (on-site)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Breakfast (on-site)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Breakfast (on-site)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Breakfast (on-site)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65087"/>
                  </a:ext>
                </a:extLst>
              </a:tr>
              <a:tr h="581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Session (8:30-12:00)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Building Event - off-site, "Applied Mathmatics"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Session (8:30-12:00)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Session (8:30-12:00)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Session (8:30-12:00)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653197"/>
                  </a:ext>
                </a:extLst>
              </a:tr>
              <a:tr h="581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Arrival Doubletree by Hilton - Newark, OH (3:00PM)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(12:00-1:00)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(12:00-1:00)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(12:00-1:00)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Closing (12:00-12:30)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823289"/>
                  </a:ext>
                </a:extLst>
              </a:tr>
              <a:tr h="581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Opening Dinner - tbd.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Session (1:00-7:00)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Session (4:00-7:00)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Session (1:00-7:00)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Session (1:00-7:00)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54471"/>
                  </a:ext>
                </a:extLst>
              </a:tr>
              <a:tr h="581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Dinner - tbd.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Dinner - tbd.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Dinner - tbd.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Closing Dinner - tbd.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23" marR="8723" marT="87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247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68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CAACE7-AA86-222B-D33B-81E6DB526D8D}"/>
              </a:ext>
            </a:extLst>
          </p:cNvPr>
          <p:cNvSpPr txBox="1"/>
          <p:nvPr/>
        </p:nvSpPr>
        <p:spPr>
          <a:xfrm>
            <a:off x="9144000" y="1814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F6223-FD68-2C3B-DA6B-46C320B4E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latin typeface="Manrope" pitchFamily="2" charset="0"/>
              </a:rPr>
              <a:t>SPRINT #1 – “PATHFINDER”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Manrope" pitchFamily="2" charset="0"/>
              </a:rPr>
              <a:t>MARCH 26-31, 2023 – Newark, Ohio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Manrope" pitchFamily="2" charset="0"/>
            </a:endParaRPr>
          </a:p>
          <a:p>
            <a:pPr algn="ctr"/>
            <a:endParaRPr lang="en-US" sz="3200" b="1" i="1" dirty="0">
              <a:solidFill>
                <a:schemeClr val="tx1"/>
              </a:solidFill>
              <a:latin typeface="Manrope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76F0DED-3760-22B6-DF25-D11BC0770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5926070"/>
            <a:ext cx="3272280" cy="818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F74AD-9967-C3B8-09E7-6279C157E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2"/>
          <a:stretch/>
        </p:blipFill>
        <p:spPr>
          <a:xfrm>
            <a:off x="2628900" y="1465766"/>
            <a:ext cx="6934200" cy="4196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2121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9F885CA-60FC-449A-8BD8-AEE3DBABAEDF}" vid="{EB58023F-FA80-4CED-BE1F-6A290161FD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</TotalTime>
  <Words>321</Words>
  <Application>Microsoft Macintosh PowerPoint</Application>
  <PresentationFormat>Widescreen</PresentationFormat>
  <Paragraphs>246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Manrope</vt:lpstr>
      <vt:lpstr>Wingdings 2</vt:lpstr>
      <vt:lpstr>Dividend</vt:lpstr>
      <vt:lpstr>Introduction to Altronic labs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Dana Schulte</dc:creator>
  <cp:lastModifiedBy>David Lepley</cp:lastModifiedBy>
  <cp:revision>20</cp:revision>
  <dcterms:created xsi:type="dcterms:W3CDTF">2022-08-16T21:42:57Z</dcterms:created>
  <dcterms:modified xsi:type="dcterms:W3CDTF">2022-11-16T11:15:04Z</dcterms:modified>
</cp:coreProperties>
</file>